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0"/>
  </p:notesMasterIdLst>
  <p:sldIdLst>
    <p:sldId id="256" r:id="rId2"/>
    <p:sldId id="257" r:id="rId3"/>
    <p:sldId id="261" r:id="rId4"/>
    <p:sldId id="264" r:id="rId5"/>
    <p:sldId id="258" r:id="rId6"/>
    <p:sldId id="262" r:id="rId7"/>
    <p:sldId id="263" r:id="rId8"/>
    <p:sldId id="25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77A5A-7345-4455-97B8-38415D51BC8D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4425D-4243-4E88-A7CF-BDECDDF2888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325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04425D-4243-4E88-A7CF-BDECDDF2888C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398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224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078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167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1571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8815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2500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0651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36644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604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6823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9359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5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87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972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7137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711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2134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4AFB64E-4B38-4E6F-AD07-458D6D30CC09}" type="datetimeFigureOut">
              <a:rPr lang="cs-CZ" smtClean="0"/>
              <a:t>10.09.2020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C4437-4071-4B5F-B77C-21C744EFCC9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8826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ldcopd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3E44E4-FA7E-48DC-8BDA-50FBA57825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CHOPN NA INTERNÍM ODDĚLENÍ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1D9C209-B230-480D-9CA7-18EBEC1588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>
                <a:latin typeface="+mn-lt"/>
              </a:rPr>
              <a:t>MUD</a:t>
            </a:r>
            <a:r>
              <a:rPr lang="cs-CZ" cap="none" dirty="0">
                <a:latin typeface="+mn-lt"/>
              </a:rPr>
              <a:t>r</a:t>
            </a:r>
            <a:r>
              <a:rPr lang="cs-CZ" dirty="0">
                <a:latin typeface="+mn-lt"/>
              </a:rPr>
              <a:t>. Tomáš Tichý</a:t>
            </a:r>
          </a:p>
          <a:p>
            <a:r>
              <a:rPr lang="cs-CZ" dirty="0"/>
              <a:t>II.IK FN Olomouc</a:t>
            </a:r>
          </a:p>
        </p:txBody>
      </p:sp>
    </p:spTree>
    <p:extLst>
      <p:ext uri="{BB962C8B-B14F-4D97-AF65-F5344CB8AC3E}">
        <p14:creationId xmlns:p14="http://schemas.microsoft.com/office/powerpoint/2010/main" val="242348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873ED9-54B0-4D57-948A-8CC6837B1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443" y="384258"/>
            <a:ext cx="10058400" cy="1450757"/>
          </a:xfrm>
        </p:spPr>
        <p:txBody>
          <a:bodyPr/>
          <a:lstStyle/>
          <a:p>
            <a:r>
              <a:rPr lang="cs-CZ" b="1" dirty="0"/>
              <a:t>Chronická obstrukční plicní nemoc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D5FDA5-D89F-434B-A35D-2D64FAF6ED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85" y="2032165"/>
            <a:ext cx="11505460" cy="4023360"/>
          </a:xfrm>
        </p:spPr>
        <p:txBody>
          <a:bodyPr>
            <a:normAutofit/>
          </a:bodyPr>
          <a:lstStyle/>
          <a:p>
            <a:r>
              <a:rPr lang="cs-CZ" sz="2400" b="1" dirty="0"/>
              <a:t>- Hlavním rysem je bronchiální obstrukce (již není plně reverzibilní)</a:t>
            </a:r>
          </a:p>
          <a:p>
            <a:r>
              <a:rPr lang="cs-CZ" sz="2400" b="1" dirty="0"/>
              <a:t>- Postihuje dolní cesty dýchací, plicní parenchym a plicní cévy</a:t>
            </a:r>
          </a:p>
          <a:p>
            <a:endParaRPr lang="cs-CZ" sz="2400" b="1" dirty="0"/>
          </a:p>
          <a:p>
            <a:r>
              <a:rPr lang="cs-CZ" sz="2400" b="1" dirty="0"/>
              <a:t>- </a:t>
            </a:r>
            <a:r>
              <a:rPr lang="cs-CZ" sz="2400" b="1" dirty="0" err="1"/>
              <a:t>Symtomatologie</a:t>
            </a:r>
            <a:r>
              <a:rPr lang="cs-CZ" sz="2400" b="1" dirty="0"/>
              <a:t>: kašel, expektorace, dušnost, snížení tolerance zátěže, </a:t>
            </a:r>
            <a:r>
              <a:rPr lang="cs-CZ" sz="2400" b="1" dirty="0" err="1"/>
              <a:t>kachektizace</a:t>
            </a:r>
            <a:endParaRPr lang="cs-CZ" sz="2400" b="1" dirty="0"/>
          </a:p>
          <a:p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620608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019AC5C-0607-458E-8567-FA3EBFC853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5216" y="429210"/>
            <a:ext cx="8112359" cy="547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302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CE49DB0-0579-4A9B-8606-FC47C0250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553" y="715237"/>
            <a:ext cx="9744893" cy="510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241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6CCFA-F702-4534-A26C-5E4092C3A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Farmakoterapie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DBD5282-CEC4-40C7-986E-25AF9B9F9A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8" y="2052918"/>
            <a:ext cx="11478827" cy="4195481"/>
          </a:xfrm>
        </p:spPr>
        <p:txBody>
          <a:bodyPr>
            <a:normAutofit/>
          </a:bodyPr>
          <a:lstStyle/>
          <a:p>
            <a:r>
              <a:rPr lang="cs-CZ" b="1" dirty="0"/>
              <a:t>- Inhalační </a:t>
            </a:r>
            <a:r>
              <a:rPr lang="cs-CZ" b="1" dirty="0" err="1"/>
              <a:t>bronchodilatancia</a:t>
            </a:r>
            <a:r>
              <a:rPr lang="cs-CZ" b="1" dirty="0"/>
              <a:t> s krátkodobým účinkem</a:t>
            </a:r>
          </a:p>
          <a:p>
            <a:r>
              <a:rPr lang="cs-CZ" dirty="0"/>
              <a:t>    - Beta-2 agonisté: </a:t>
            </a:r>
            <a:r>
              <a:rPr lang="cs-CZ" dirty="0" err="1"/>
              <a:t>Fenoterol</a:t>
            </a:r>
            <a:r>
              <a:rPr lang="cs-CZ" dirty="0"/>
              <a:t> (</a:t>
            </a:r>
            <a:r>
              <a:rPr lang="cs-CZ" dirty="0" err="1"/>
              <a:t>Berodual</a:t>
            </a:r>
            <a:r>
              <a:rPr lang="cs-CZ" dirty="0"/>
              <a:t>), </a:t>
            </a:r>
            <a:r>
              <a:rPr lang="cs-CZ" dirty="0" err="1"/>
              <a:t>Salbutamol</a:t>
            </a:r>
            <a:r>
              <a:rPr lang="cs-CZ" dirty="0"/>
              <a:t> (</a:t>
            </a:r>
            <a:r>
              <a:rPr lang="cs-CZ" dirty="0" err="1"/>
              <a:t>Ventolin</a:t>
            </a:r>
            <a:r>
              <a:rPr lang="cs-CZ" dirty="0"/>
              <a:t>)</a:t>
            </a:r>
          </a:p>
          <a:p>
            <a:r>
              <a:rPr lang="cs-CZ" dirty="0"/>
              <a:t>    - </a:t>
            </a:r>
            <a:r>
              <a:rPr lang="cs-CZ" dirty="0" err="1"/>
              <a:t>Anticholinergika</a:t>
            </a:r>
            <a:r>
              <a:rPr lang="cs-CZ" dirty="0"/>
              <a:t>: </a:t>
            </a:r>
            <a:r>
              <a:rPr lang="cs-CZ" dirty="0" err="1"/>
              <a:t>Ipratropium</a:t>
            </a:r>
            <a:r>
              <a:rPr lang="cs-CZ" dirty="0"/>
              <a:t> bromid (</a:t>
            </a:r>
            <a:r>
              <a:rPr lang="cs-CZ" dirty="0" err="1"/>
              <a:t>Atrovent</a:t>
            </a:r>
            <a:r>
              <a:rPr lang="cs-CZ" dirty="0"/>
              <a:t>)</a:t>
            </a:r>
          </a:p>
          <a:p>
            <a:r>
              <a:rPr lang="cs-CZ" b="1" dirty="0"/>
              <a:t>- Inhalační </a:t>
            </a:r>
            <a:r>
              <a:rPr lang="cs-CZ" b="1" dirty="0" err="1"/>
              <a:t>bronchodilatancia</a:t>
            </a:r>
            <a:r>
              <a:rPr lang="cs-CZ" b="1" dirty="0"/>
              <a:t> s dlouhodobým účinkem</a:t>
            </a:r>
          </a:p>
          <a:p>
            <a:r>
              <a:rPr lang="cs-CZ" dirty="0"/>
              <a:t>    - Beta-2 agonisté: </a:t>
            </a:r>
            <a:r>
              <a:rPr lang="cs-CZ" dirty="0" err="1"/>
              <a:t>Formoterol</a:t>
            </a:r>
            <a:r>
              <a:rPr lang="cs-CZ" dirty="0"/>
              <a:t> (</a:t>
            </a:r>
            <a:r>
              <a:rPr lang="cs-CZ" dirty="0" err="1"/>
              <a:t>Formovent</a:t>
            </a:r>
            <a:r>
              <a:rPr lang="cs-CZ" dirty="0"/>
              <a:t>), </a:t>
            </a:r>
            <a:r>
              <a:rPr lang="cs-CZ" dirty="0" err="1"/>
              <a:t>Salmeterol</a:t>
            </a:r>
            <a:r>
              <a:rPr lang="cs-CZ" dirty="0"/>
              <a:t> (</a:t>
            </a:r>
            <a:r>
              <a:rPr lang="cs-CZ" dirty="0" err="1"/>
              <a:t>Serevent</a:t>
            </a:r>
            <a:r>
              <a:rPr lang="cs-CZ" dirty="0"/>
              <a:t> </a:t>
            </a:r>
            <a:r>
              <a:rPr lang="cs-CZ" dirty="0" err="1"/>
              <a:t>Diskus</a:t>
            </a:r>
            <a:r>
              <a:rPr lang="cs-CZ" dirty="0"/>
              <a:t>)</a:t>
            </a:r>
          </a:p>
          <a:p>
            <a:r>
              <a:rPr lang="cs-CZ" dirty="0"/>
              <a:t>    - </a:t>
            </a:r>
            <a:r>
              <a:rPr lang="cs-CZ" dirty="0" err="1"/>
              <a:t>Anticholinergika</a:t>
            </a:r>
            <a:r>
              <a:rPr lang="cs-CZ" dirty="0"/>
              <a:t>: </a:t>
            </a:r>
            <a:r>
              <a:rPr lang="cs-CZ" dirty="0" err="1"/>
              <a:t>Tiotropium</a:t>
            </a:r>
            <a:r>
              <a:rPr lang="cs-CZ" dirty="0"/>
              <a:t> bromid (</a:t>
            </a:r>
            <a:r>
              <a:rPr lang="cs-CZ" dirty="0" err="1"/>
              <a:t>Spiriva</a:t>
            </a:r>
            <a:r>
              <a:rPr lang="cs-CZ" dirty="0"/>
              <a:t>)</a:t>
            </a:r>
          </a:p>
          <a:p>
            <a:r>
              <a:rPr lang="cs-CZ" dirty="0"/>
              <a:t>- </a:t>
            </a:r>
            <a:r>
              <a:rPr lang="cs-CZ" b="1" dirty="0"/>
              <a:t>Inhalační kortikosteroidy a kombinované přípravky</a:t>
            </a:r>
          </a:p>
          <a:p>
            <a:r>
              <a:rPr lang="cs-CZ" dirty="0"/>
              <a:t>     - </a:t>
            </a:r>
            <a:r>
              <a:rPr lang="cs-CZ" dirty="0" err="1"/>
              <a:t>Budesonid</a:t>
            </a:r>
            <a:r>
              <a:rPr lang="cs-CZ" dirty="0"/>
              <a:t> (</a:t>
            </a:r>
            <a:r>
              <a:rPr lang="cs-CZ" dirty="0" err="1"/>
              <a:t>Miflonid</a:t>
            </a:r>
            <a:r>
              <a:rPr lang="cs-CZ" dirty="0"/>
              <a:t>)</a:t>
            </a:r>
          </a:p>
          <a:p>
            <a:r>
              <a:rPr lang="cs-CZ" dirty="0"/>
              <a:t>     - </a:t>
            </a:r>
            <a:r>
              <a:rPr lang="cs-CZ" dirty="0" err="1"/>
              <a:t>Flutikason</a:t>
            </a:r>
            <a:r>
              <a:rPr lang="cs-CZ" dirty="0"/>
              <a:t> + </a:t>
            </a:r>
            <a:r>
              <a:rPr lang="cs-CZ" dirty="0" err="1"/>
              <a:t>Salmeterol</a:t>
            </a:r>
            <a:r>
              <a:rPr lang="cs-CZ" dirty="0"/>
              <a:t> (</a:t>
            </a:r>
            <a:r>
              <a:rPr lang="cs-CZ" dirty="0" err="1"/>
              <a:t>Seretide</a:t>
            </a:r>
            <a:r>
              <a:rPr lang="cs-CZ" dirty="0"/>
              <a:t> </a:t>
            </a:r>
            <a:r>
              <a:rPr lang="cs-CZ" dirty="0" err="1"/>
              <a:t>Diskus</a:t>
            </a:r>
            <a:r>
              <a:rPr lang="cs-CZ" dirty="0"/>
              <a:t>), </a:t>
            </a:r>
            <a:r>
              <a:rPr lang="cs-CZ" dirty="0" err="1"/>
              <a:t>Budesonid</a:t>
            </a:r>
            <a:r>
              <a:rPr lang="cs-CZ" dirty="0"/>
              <a:t> + </a:t>
            </a:r>
            <a:r>
              <a:rPr lang="cs-CZ" dirty="0" err="1"/>
              <a:t>Formoterol</a:t>
            </a:r>
            <a:r>
              <a:rPr lang="cs-CZ" dirty="0"/>
              <a:t> (</a:t>
            </a:r>
            <a:r>
              <a:rPr lang="cs-CZ" dirty="0" err="1"/>
              <a:t>Symbicort</a:t>
            </a:r>
            <a:r>
              <a:rPr lang="cs-CZ" dirty="0"/>
              <a:t> </a:t>
            </a:r>
            <a:r>
              <a:rPr lang="cs-CZ" dirty="0" err="1"/>
              <a:t>Turbohaler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2686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7D1463-8B08-4432-90A7-CE7364C5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Akutní exacerbace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EBA156-0203-44D7-95F7-2F079C4A9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97" y="2052918"/>
            <a:ext cx="11265763" cy="4195481"/>
          </a:xfrm>
        </p:spPr>
        <p:txBody>
          <a:bodyPr>
            <a:normAutofit/>
          </a:bodyPr>
          <a:lstStyle/>
          <a:p>
            <a:r>
              <a:rPr lang="cs-CZ" b="1" dirty="0"/>
              <a:t>  A) Kortikoterapie po dobu 7-10 dní</a:t>
            </a:r>
          </a:p>
          <a:p>
            <a:pPr lvl="1"/>
            <a:r>
              <a:rPr lang="cs-CZ" dirty="0" err="1"/>
              <a:t>Hydrocortizon</a:t>
            </a:r>
            <a:r>
              <a:rPr lang="cs-CZ" dirty="0"/>
              <a:t> 100mg / </a:t>
            </a:r>
            <a:r>
              <a:rPr lang="cs-CZ" dirty="0" err="1"/>
              <a:t>Solumedrol</a:t>
            </a:r>
            <a:r>
              <a:rPr lang="cs-CZ" dirty="0"/>
              <a:t> 40mg </a:t>
            </a:r>
            <a:r>
              <a:rPr lang="cs-CZ" dirty="0" err="1"/>
              <a:t>i.v</a:t>
            </a:r>
            <a:r>
              <a:rPr lang="cs-CZ" dirty="0"/>
              <a:t>. 2-3x denně, poté převod na </a:t>
            </a:r>
            <a:r>
              <a:rPr lang="cs-CZ" dirty="0" err="1"/>
              <a:t>Prednison</a:t>
            </a:r>
            <a:r>
              <a:rPr lang="cs-CZ" dirty="0"/>
              <a:t>/</a:t>
            </a:r>
            <a:r>
              <a:rPr lang="cs-CZ" dirty="0" err="1"/>
              <a:t>Medrol</a:t>
            </a:r>
            <a:r>
              <a:rPr lang="cs-CZ" dirty="0"/>
              <a:t> s postupnou </a:t>
            </a:r>
            <a:r>
              <a:rPr lang="cs-CZ" dirty="0" err="1"/>
              <a:t>detrakcí</a:t>
            </a:r>
            <a:r>
              <a:rPr lang="cs-CZ" dirty="0"/>
              <a:t>. PPI, monitorace hladiny draslíku, glykémie.</a:t>
            </a:r>
          </a:p>
          <a:p>
            <a:r>
              <a:rPr lang="cs-CZ" b="1" dirty="0"/>
              <a:t>  B) </a:t>
            </a:r>
            <a:r>
              <a:rPr lang="cs-CZ" b="1" dirty="0" err="1"/>
              <a:t>Mukolytika</a:t>
            </a:r>
            <a:r>
              <a:rPr lang="cs-CZ" b="1" dirty="0"/>
              <a:t> </a:t>
            </a:r>
            <a:r>
              <a:rPr lang="cs-CZ" dirty="0"/>
              <a:t>– ACC, </a:t>
            </a:r>
            <a:r>
              <a:rPr lang="cs-CZ" dirty="0" err="1"/>
              <a:t>Ambrobene</a:t>
            </a:r>
            <a:r>
              <a:rPr lang="cs-CZ" dirty="0"/>
              <a:t>, </a:t>
            </a:r>
            <a:r>
              <a:rPr lang="cs-CZ" dirty="0" err="1"/>
              <a:t>Erdomed</a:t>
            </a:r>
            <a:endParaRPr lang="cs-CZ" dirty="0"/>
          </a:p>
          <a:p>
            <a:r>
              <a:rPr lang="cs-CZ" b="1" dirty="0"/>
              <a:t>  C) Antibiotika </a:t>
            </a:r>
            <a:r>
              <a:rPr lang="cs-CZ" dirty="0"/>
              <a:t>– </a:t>
            </a:r>
            <a:r>
              <a:rPr lang="cs-CZ" dirty="0" err="1"/>
              <a:t>Amoksiklav</a:t>
            </a:r>
            <a:r>
              <a:rPr lang="cs-CZ" dirty="0"/>
              <a:t> + </a:t>
            </a:r>
            <a:r>
              <a:rPr lang="cs-CZ" dirty="0" err="1"/>
              <a:t>Klacid</a:t>
            </a:r>
            <a:r>
              <a:rPr lang="cs-CZ" dirty="0"/>
              <a:t> / </a:t>
            </a:r>
            <a:r>
              <a:rPr lang="cs-CZ" dirty="0" err="1"/>
              <a:t>Ciprofloxacin</a:t>
            </a:r>
            <a:endParaRPr lang="cs-CZ" dirty="0"/>
          </a:p>
          <a:p>
            <a:r>
              <a:rPr lang="cs-CZ" b="1" dirty="0"/>
              <a:t>  D) Inhalační terapie </a:t>
            </a:r>
          </a:p>
          <a:p>
            <a:pPr lvl="1"/>
            <a:r>
              <a:rPr lang="cs-CZ" dirty="0" err="1"/>
              <a:t>Berodual</a:t>
            </a:r>
            <a:r>
              <a:rPr lang="cs-CZ" dirty="0"/>
              <a:t> 2ml/2ml FR </a:t>
            </a:r>
            <a:r>
              <a:rPr lang="cs-CZ" dirty="0" err="1"/>
              <a:t>inhal</a:t>
            </a:r>
            <a:r>
              <a:rPr lang="cs-CZ" dirty="0"/>
              <a:t>. 1-0-1-0-1, </a:t>
            </a:r>
            <a:r>
              <a:rPr lang="cs-CZ" dirty="0" err="1"/>
              <a:t>Atrovent</a:t>
            </a:r>
            <a:r>
              <a:rPr lang="cs-CZ" dirty="0"/>
              <a:t> 2ml/2ml FR </a:t>
            </a:r>
            <a:r>
              <a:rPr lang="cs-CZ" dirty="0" err="1"/>
              <a:t>inhal</a:t>
            </a:r>
            <a:r>
              <a:rPr lang="cs-CZ" dirty="0"/>
              <a:t>. 0-1-0-1-0</a:t>
            </a:r>
          </a:p>
          <a:p>
            <a:pPr lvl="1"/>
            <a:endParaRPr lang="cs-CZ" b="1" dirty="0"/>
          </a:p>
          <a:p>
            <a:pPr lvl="1"/>
            <a:r>
              <a:rPr lang="cs-CZ" b="1" dirty="0"/>
              <a:t>E) Oxygenoterapie </a:t>
            </a:r>
            <a:r>
              <a:rPr lang="cs-CZ" dirty="0"/>
              <a:t>– pro riziko retence CO2 nepřekračovat průtoky 3-4L. Pravidelná monitorace krevních plynů (arteriální ASTRUP) – při rozvoji acidózy a </a:t>
            </a:r>
            <a:r>
              <a:rPr lang="cs-CZ" dirty="0" err="1"/>
              <a:t>hyperkapnie</a:t>
            </a:r>
            <a:r>
              <a:rPr lang="cs-CZ" dirty="0"/>
              <a:t> zvážit NIV.</a:t>
            </a:r>
          </a:p>
          <a:p>
            <a:pPr marL="201168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167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1CF2D8B-30B3-4472-A78D-BD87D56680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48678" y="633002"/>
            <a:ext cx="7561148" cy="5439802"/>
          </a:xfrm>
        </p:spPr>
      </p:pic>
    </p:spTree>
    <p:extLst>
      <p:ext uri="{BB962C8B-B14F-4D97-AF65-F5344CB8AC3E}">
        <p14:creationId xmlns:p14="http://schemas.microsoft.com/office/powerpoint/2010/main" val="1463245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110BD-4691-4DFD-9DBF-A5944AD12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FC40CFE-F04A-4955-819F-AFA07E179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351" y="1355368"/>
            <a:ext cx="11354540" cy="5049914"/>
          </a:xfrm>
        </p:spPr>
        <p:txBody>
          <a:bodyPr/>
          <a:lstStyle/>
          <a:p>
            <a:pPr>
              <a:buFontTx/>
              <a:buChar char="-"/>
            </a:pPr>
            <a:r>
              <a:rPr lang="cs-CZ" b="0" i="0" dirty="0" err="1">
                <a:effectLst/>
              </a:rPr>
              <a:t>Qureshi</a:t>
            </a:r>
            <a:r>
              <a:rPr lang="cs-CZ" b="0" i="0" dirty="0">
                <a:effectLst/>
              </a:rPr>
              <a:t> H, </a:t>
            </a:r>
            <a:r>
              <a:rPr lang="cs-CZ" b="0" i="0" dirty="0" err="1">
                <a:effectLst/>
              </a:rPr>
              <a:t>Sharafkhaneh</a:t>
            </a:r>
            <a:r>
              <a:rPr lang="cs-CZ" b="0" i="0" dirty="0">
                <a:effectLst/>
              </a:rPr>
              <a:t> A, </a:t>
            </a:r>
            <a:r>
              <a:rPr lang="cs-CZ" b="0" i="0" dirty="0" err="1">
                <a:effectLst/>
              </a:rPr>
              <a:t>Hanania</a:t>
            </a:r>
            <a:r>
              <a:rPr lang="cs-CZ" b="0" i="0" dirty="0">
                <a:effectLst/>
              </a:rPr>
              <a:t> NA. </a:t>
            </a:r>
            <a:r>
              <a:rPr lang="cs-CZ" b="0" i="0" dirty="0" err="1">
                <a:effectLst/>
              </a:rPr>
              <a:t>Chronic</a:t>
            </a:r>
            <a:r>
              <a:rPr lang="cs-CZ" b="0" i="0" dirty="0">
                <a:effectLst/>
              </a:rPr>
              <a:t> </a:t>
            </a:r>
            <a:r>
              <a:rPr lang="cs-CZ" b="0" i="0" dirty="0" err="1">
                <a:effectLst/>
              </a:rPr>
              <a:t>obstructive</a:t>
            </a:r>
            <a:r>
              <a:rPr lang="cs-CZ" b="0" i="0" dirty="0">
                <a:effectLst/>
              </a:rPr>
              <a:t> </a:t>
            </a:r>
            <a:r>
              <a:rPr lang="cs-CZ" b="0" i="0" dirty="0" err="1">
                <a:effectLst/>
              </a:rPr>
              <a:t>pulmonary</a:t>
            </a:r>
            <a:r>
              <a:rPr lang="cs-CZ" b="0" i="0" dirty="0">
                <a:effectLst/>
              </a:rPr>
              <a:t> </a:t>
            </a:r>
            <a:r>
              <a:rPr lang="cs-CZ" b="0" i="0" dirty="0" err="1">
                <a:effectLst/>
              </a:rPr>
              <a:t>disease</a:t>
            </a:r>
            <a:r>
              <a:rPr lang="cs-CZ" b="0" i="0" dirty="0">
                <a:effectLst/>
              </a:rPr>
              <a:t> </a:t>
            </a:r>
            <a:r>
              <a:rPr lang="cs-CZ" b="0" i="0" dirty="0" err="1">
                <a:effectLst/>
              </a:rPr>
              <a:t>exacerbations</a:t>
            </a:r>
            <a:r>
              <a:rPr lang="cs-CZ" b="0" i="0" dirty="0">
                <a:effectLst/>
              </a:rPr>
              <a:t>: </a:t>
            </a:r>
            <a:r>
              <a:rPr lang="cs-CZ" b="0" i="0" dirty="0" err="1">
                <a:effectLst/>
              </a:rPr>
              <a:t>latest</a:t>
            </a:r>
            <a:r>
              <a:rPr lang="cs-CZ" b="0" i="0" dirty="0">
                <a:effectLst/>
              </a:rPr>
              <a:t> evidence and </a:t>
            </a:r>
            <a:r>
              <a:rPr lang="cs-CZ" b="0" i="0" dirty="0" err="1">
                <a:effectLst/>
              </a:rPr>
              <a:t>clinical</a:t>
            </a:r>
            <a:r>
              <a:rPr lang="cs-CZ" b="0" i="0" dirty="0">
                <a:effectLst/>
              </a:rPr>
              <a:t> </a:t>
            </a:r>
            <a:r>
              <a:rPr lang="cs-CZ" b="0" i="0" dirty="0" err="1">
                <a:effectLst/>
              </a:rPr>
              <a:t>implications</a:t>
            </a:r>
            <a:r>
              <a:rPr lang="cs-CZ" b="0" i="0" dirty="0">
                <a:effectLst/>
              </a:rPr>
              <a:t>. </a:t>
            </a:r>
            <a:r>
              <a:rPr lang="cs-CZ" b="0" i="1" dirty="0" err="1">
                <a:effectLst/>
              </a:rPr>
              <a:t>Ther</a:t>
            </a:r>
            <a:r>
              <a:rPr lang="cs-CZ" b="0" i="1" dirty="0">
                <a:effectLst/>
              </a:rPr>
              <a:t> </a:t>
            </a:r>
            <a:r>
              <a:rPr lang="cs-CZ" b="0" i="1" dirty="0" err="1">
                <a:effectLst/>
              </a:rPr>
              <a:t>Adv</a:t>
            </a:r>
            <a:r>
              <a:rPr lang="cs-CZ" b="0" i="1" dirty="0">
                <a:effectLst/>
              </a:rPr>
              <a:t> </a:t>
            </a:r>
            <a:r>
              <a:rPr lang="cs-CZ" b="0" i="1" dirty="0" err="1">
                <a:effectLst/>
              </a:rPr>
              <a:t>Chronic</a:t>
            </a:r>
            <a:r>
              <a:rPr lang="cs-CZ" b="0" i="1" dirty="0">
                <a:effectLst/>
              </a:rPr>
              <a:t> Dis</a:t>
            </a:r>
            <a:r>
              <a:rPr lang="cs-CZ" b="0" i="0" dirty="0">
                <a:effectLst/>
              </a:rPr>
              <a:t>. 2014;5(5):212-227. doi:10.1177/2040622314532862</a:t>
            </a:r>
          </a:p>
          <a:p>
            <a:pPr>
              <a:buFontTx/>
              <a:buChar char="-"/>
            </a:pPr>
            <a:r>
              <a:rPr lang="cs-CZ" dirty="0"/>
              <a:t>Kašák V, Koblížek V. Exacerbace chronické obstrukční plicní nemoci. In: Naléhavé stavy v </a:t>
            </a:r>
            <a:r>
              <a:rPr lang="cs-CZ" dirty="0" err="1"/>
              <a:t>pneumologii</a:t>
            </a:r>
            <a:r>
              <a:rPr lang="cs-CZ" dirty="0"/>
              <a:t>. </a:t>
            </a:r>
            <a:r>
              <a:rPr lang="cs-CZ" dirty="0" err="1"/>
              <a:t>Maxdorf</a:t>
            </a:r>
            <a:r>
              <a:rPr lang="cs-CZ" dirty="0"/>
              <a:t> Praha 2008: 250–275</a:t>
            </a:r>
            <a:endParaRPr lang="cs-CZ" b="0" i="0" dirty="0">
              <a:effectLst/>
            </a:endParaRPr>
          </a:p>
          <a:p>
            <a:pPr>
              <a:buFontTx/>
              <a:buChar char="-"/>
            </a:pPr>
            <a:r>
              <a:rPr lang="en-US" dirty="0"/>
              <a:t>Global Initiative for Chronic Obstructive Lung Disease. Global Strategy for the diagnosis, management, and prevention of chronic obstructive pulmonary disease. Updated December 2009; </a:t>
            </a:r>
            <a:r>
              <a:rPr lang="en-US" dirty="0">
                <a:hlinkClick r:id="rId2"/>
              </a:rPr>
              <a:t>www.goldcopd.com</a:t>
            </a:r>
            <a:r>
              <a:rPr lang="en-US" dirty="0"/>
              <a:t>.</a:t>
            </a:r>
            <a:endParaRPr lang="cs-CZ" dirty="0"/>
          </a:p>
          <a:p>
            <a:pPr>
              <a:buFontTx/>
              <a:buChar char="-"/>
            </a:pPr>
            <a:r>
              <a:rPr lang="cs-CZ" dirty="0" err="1"/>
              <a:t>Wedzicha</a:t>
            </a:r>
            <a:r>
              <a:rPr lang="cs-CZ" dirty="0"/>
              <a:t> JA, Rabe KF, </a:t>
            </a:r>
            <a:r>
              <a:rPr lang="cs-CZ" dirty="0" err="1"/>
              <a:t>Martinez</a:t>
            </a:r>
            <a:r>
              <a:rPr lang="cs-CZ" dirty="0"/>
              <a:t> FJ, et al. </a:t>
            </a:r>
            <a:r>
              <a:rPr lang="cs-CZ" dirty="0" err="1"/>
              <a:t>Efficacy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Roflumilast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COPD </a:t>
            </a:r>
            <a:r>
              <a:rPr lang="cs-CZ" dirty="0" err="1"/>
              <a:t>Frequent</a:t>
            </a:r>
            <a:r>
              <a:rPr lang="cs-CZ" dirty="0"/>
              <a:t> </a:t>
            </a:r>
            <a:r>
              <a:rPr lang="cs-CZ" dirty="0" err="1"/>
              <a:t>Exacerbator</a:t>
            </a:r>
            <a:r>
              <a:rPr lang="cs-CZ" dirty="0"/>
              <a:t> </a:t>
            </a:r>
            <a:r>
              <a:rPr lang="cs-CZ" dirty="0" err="1"/>
              <a:t>Phenotype</a:t>
            </a:r>
            <a:r>
              <a:rPr lang="cs-CZ" dirty="0"/>
              <a:t>. </a:t>
            </a:r>
            <a:r>
              <a:rPr lang="cs-CZ" dirty="0" err="1"/>
              <a:t>Chest</a:t>
            </a:r>
            <a:r>
              <a:rPr lang="cs-CZ" dirty="0"/>
              <a:t> 2013; 143: 1302–1311.</a:t>
            </a:r>
          </a:p>
          <a:p>
            <a:pPr>
              <a:buFontTx/>
              <a:buChar char="-"/>
            </a:pPr>
            <a:r>
              <a:rPr lang="en-US" dirty="0" err="1"/>
              <a:t>Decramer</a:t>
            </a:r>
            <a:r>
              <a:rPr lang="en-US" dirty="0"/>
              <a:t> , M., Cooper, CB. Treatment of COPD: the sooner the better. Thorax, 2010; 65: 837–841.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4386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965</TotalTime>
  <Words>398</Words>
  <Application>Microsoft Office PowerPoint</Application>
  <PresentationFormat>Širokoúhlá obrazovka</PresentationFormat>
  <Paragraphs>34</Paragraphs>
  <Slides>8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CHOPN NA INTERNÍM ODDĚLENÍ</vt:lpstr>
      <vt:lpstr>Chronická obstrukční plicní nemoc</vt:lpstr>
      <vt:lpstr>Prezentace aplikace PowerPoint</vt:lpstr>
      <vt:lpstr>Prezentace aplikace PowerPoint</vt:lpstr>
      <vt:lpstr>Farmakoterapie</vt:lpstr>
      <vt:lpstr>Akutní exacerbace </vt:lpstr>
      <vt:lpstr>Prezentace aplikace PowerPoint</vt:lpstr>
      <vt:lpstr>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CHOPN NA INTERNÍM ODDĚLENÍ</dc:title>
  <dc:creator>Tomáš Tichý</dc:creator>
  <cp:lastModifiedBy>Tomáš Tichý</cp:lastModifiedBy>
  <cp:revision>18</cp:revision>
  <dcterms:created xsi:type="dcterms:W3CDTF">2020-09-08T13:59:12Z</dcterms:created>
  <dcterms:modified xsi:type="dcterms:W3CDTF">2020-09-10T08:43:07Z</dcterms:modified>
</cp:coreProperties>
</file>